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70" r:id="rId4"/>
    <p:sldId id="258" r:id="rId5"/>
    <p:sldId id="272" r:id="rId6"/>
    <p:sldId id="260" r:id="rId7"/>
    <p:sldId id="261" r:id="rId8"/>
    <p:sldId id="269" r:id="rId9"/>
    <p:sldId id="262" r:id="rId10"/>
    <p:sldId id="275" r:id="rId11"/>
    <p:sldId id="263" r:id="rId12"/>
    <p:sldId id="264" r:id="rId13"/>
    <p:sldId id="273" r:id="rId14"/>
    <p:sldId id="274" r:id="rId15"/>
    <p:sldId id="267" r:id="rId16"/>
    <p:sldId id="268" r:id="rId17"/>
    <p:sldId id="271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A1172-4A6F-4E8D-9D4F-55C032D00405}" v="834" dt="2025-10-03T18:54:00.470"/>
    <p1510:client id="{8A761516-C622-48FB-B1C5-675B7E6E1E0A}" v="319" dt="2025-10-05T12:31:59.750"/>
    <p1510:client id="{BCE02906-2EE3-4B67-BAE5-CE6067B4C9A4}" v="1" dt="2025-10-03T19:24:06.033"/>
    <p1510:client id="{F9BBE597-11F5-4197-8E66-49364343612C}" v="28" dt="2025-10-05T00:52:06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5D804-93FA-4BAD-8158-DF2C87A998C6}" type="datetimeFigureOut"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69450-A6F6-4924-A4D1-4C4A0DBB35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Sara Day Thomson is formerly of the Digital Preservation Coalition.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There are no guarantees that anything will remain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9450-A6F6-4924-A4D1-4C4A0DBB3545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11FB-1606-4EC5-9BCA-2DC04C2243EA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062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3D07-6BCF-40BC-A7F7-89BB8FFE98C6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1823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6D97-0980-426F-BEA7-F6EB2DE3AC08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5265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CAA53-8FBA-45E2-8B10-F7DD55E4E759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955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C84CF-6F0D-4195-920D-9D6F75893720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2477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3BBE-A1CF-4CC7-B02C-EBCBBE110242}" type="datetimeFigureOut">
              <a:rPr lang="en-US" dirty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982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63E4-71A5-4C63-9515-748B28B89764}" type="datetimeFigureOut">
              <a:rPr lang="en-US" dirty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7731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92BAC-F228-4DAC-8800-3D810F869187}" type="datetimeFigureOut">
              <a:rPr lang="en-US" dirty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29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EFFE8-7E8E-427A-AB26-E496551AFB7B}" type="datetimeFigureOut">
              <a:rPr lang="en-US" dirty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579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C8B19-DE76-4E18-BFC7-EB25B8C421E7}" type="datetimeFigureOut">
              <a:rPr lang="en-US" dirty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519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BD94-1F69-4074-BD82-D6EDB89FE74F}" type="datetimeFigureOut">
              <a:rPr lang="en-US" dirty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28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49C728D-416F-40D5-8F13-55E5DD1CE8D1}" type="datetimeFigureOut">
              <a:rPr lang="en-US" dirty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17DE1FC-E54A-4B87-A814-263D1E8654B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2">
          <p15:clr>
            <a:srgbClr val="F26B43"/>
          </p15:clr>
        </p15:guide>
        <p15:guide id="7" pos="5112">
          <p15:clr>
            <a:srgbClr val="F26B43"/>
          </p15:clr>
        </p15:guide>
        <p15:guide id="8" pos="2544">
          <p15:clr>
            <a:srgbClr val="F26B43"/>
          </p15:clr>
        </p15:guide>
        <p15:guide id="9" pos="864">
          <p15:clr>
            <a:srgbClr val="F26B43"/>
          </p15:clr>
        </p15:guide>
        <p15:guide id="10" orient="horz" pos="648">
          <p15:clr>
            <a:srgbClr val="F26B43"/>
          </p15:clr>
        </p15:guide>
        <p15:guide id="11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erma.cc/7GSG-WALD" TargetMode="External"/><Relationship Id="rId3" Type="http://schemas.openxmlformats.org/officeDocument/2006/relationships/hyperlink" Target="https://communitywebs.archive-it.org/web-archive/" TargetMode="External"/><Relationship Id="rId7" Type="http://schemas.openxmlformats.org/officeDocument/2006/relationships/hyperlink" Target="https://perma.cc/9U9K-3YQB" TargetMode="External"/><Relationship Id="rId2" Type="http://schemas.openxmlformats.org/officeDocument/2006/relationships/hyperlink" Target="https://communitywebs.archive-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bcT42VWTCk" TargetMode="External"/><Relationship Id="rId5" Type="http://schemas.openxmlformats.org/officeDocument/2006/relationships/hyperlink" Target="https://perma.cc/AJD4-AFS7" TargetMode="External"/><Relationship Id="rId4" Type="http://schemas.openxmlformats.org/officeDocument/2006/relationships/hyperlink" Target="https://web.archive.org/web/20250317121040/https:/www.lib.ncsu.edu/social-media-archives-toolkit" TargetMode="External"/><Relationship Id="rId9" Type="http://schemas.openxmlformats.org/officeDocument/2006/relationships/hyperlink" Target="https://perma.cc/E9TC-MR9Q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X68R-7AC8" TargetMode="External"/><Relationship Id="rId2" Type="http://schemas.openxmlformats.org/officeDocument/2006/relationships/hyperlink" Target="https://perma.cc/Y5SU-UZ6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rma.cc/47EF-LDH6" TargetMode="External"/><Relationship Id="rId4" Type="http://schemas.openxmlformats.org/officeDocument/2006/relationships/hyperlink" Target="https://perma.cc/2S5V-M8E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reserve.org/event/social-media-archiving-qa-webinar/" TargetMode="External"/><Relationship Id="rId2" Type="http://schemas.openxmlformats.org/officeDocument/2006/relationships/hyperlink" Target="https://us06web.zoom.us/meeting/register/lsFmy5wGQKaXPhk_IA-1LQ#/regist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ventbrite.com/e/the-web-weve-built-virtual-tickets-1626431011939?aff=odcleoeventsincollec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eider@upenn.edu" TargetMode="External"/><Relationship Id="rId2" Type="http://schemas.openxmlformats.org/officeDocument/2006/relationships/hyperlink" Target="mailto:rappel@upenn.edu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perma.cc/GM4T-FS5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rma.cc/CFJ9-YKT6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perma.cc/NNM6-N6BA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perma.cc/XU3T-AMY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arcreate.com/" TargetMode="External"/><Relationship Id="rId3" Type="http://schemas.openxmlformats.org/officeDocument/2006/relationships/hyperlink" Target="https://www.civicplus.com/social-media-archiving/" TargetMode="External"/><Relationship Id="rId7" Type="http://schemas.openxmlformats.org/officeDocument/2006/relationships/hyperlink" Target="https://conifer.rhizome.org/" TargetMode="External"/><Relationship Id="rId2" Type="http://schemas.openxmlformats.org/officeDocument/2006/relationships/hyperlink" Target="https://archive-it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ebrecorder.net/archivewebpage/" TargetMode="External"/><Relationship Id="rId11" Type="http://schemas.openxmlformats.org/officeDocument/2006/relationships/hyperlink" Target="https://github.com/internetarchive/heritrix3" TargetMode="External"/><Relationship Id="rId5" Type="http://schemas.openxmlformats.org/officeDocument/2006/relationships/hyperlink" Target="https://perma.cc/" TargetMode="External"/><Relationship Id="rId10" Type="http://schemas.openxmlformats.org/officeDocument/2006/relationships/hyperlink" Target="https://machawk1.github.io/wail/" TargetMode="External"/><Relationship Id="rId4" Type="http://schemas.openxmlformats.org/officeDocument/2006/relationships/hyperlink" Target="https://webrecorder.net/" TargetMode="External"/><Relationship Id="rId9" Type="http://schemas.openxmlformats.org/officeDocument/2006/relationships/hyperlink" Target="https://github.com/WebCuratorTool/webcurato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1950"/>
            <a:ext cx="9144000" cy="1878242"/>
          </a:xfrm>
        </p:spPr>
        <p:txBody>
          <a:bodyPr/>
          <a:lstStyle/>
          <a:p>
            <a:r>
              <a:rPr lang="en-US"/>
              <a:t>DIY Web Archiving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10157"/>
            <a:ext cx="9144000" cy="14334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/>
              <a:t>People's Media Camp</a:t>
            </a:r>
          </a:p>
          <a:p>
            <a:r>
              <a:rPr lang="en-US" sz="1900"/>
              <a:t>October 5, 2025</a:t>
            </a:r>
            <a:endParaRPr lang="en-US"/>
          </a:p>
          <a:p>
            <a:endParaRPr lang="en-US" sz="1900"/>
          </a:p>
          <a:p>
            <a:r>
              <a:rPr lang="en-US" sz="1900"/>
              <a:t>Rachel Appel</a:t>
            </a:r>
          </a:p>
          <a:p>
            <a:r>
              <a:rPr lang="en-US" sz="1900"/>
              <a:t>Cynthia Heider</a:t>
            </a:r>
          </a:p>
          <a:p>
            <a:endParaRPr lang="en-US" sz="1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1F361-26B6-671B-33F5-93EF0DB9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D477B-F500-2CBA-906F-7A671DD2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DBCF-81D1-D9FA-A8E7-93425779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4455"/>
            <a:ext cx="10240903" cy="1233488"/>
          </a:xfrm>
        </p:spPr>
        <p:txBody>
          <a:bodyPr/>
          <a:lstStyle/>
          <a:p>
            <a:r>
              <a:rPr lang="en-US" sz="2800" b="0" dirty="0">
                <a:ea typeface="+mj-lt"/>
                <a:cs typeface="+mj-lt"/>
              </a:rPr>
              <a:t>https://webrecorder.net/archivewebpage/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27393-B40D-1B13-1628-9FA4C800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BE2C-164F-4AC2-8C1F-266EE875720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2DA39-3946-B1BD-F7FF-D027B53A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221A26-73EF-8BF0-6B6C-5310611F6304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7295D17-87B0-FE40-4267-29A644C8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17" y="1857375"/>
            <a:ext cx="7323966" cy="43053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CD1016-08F3-CAEC-EDD9-C5864904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F2C9-EE97-785C-311A-3AE1922F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Conifer </a:t>
            </a:r>
            <a:endParaRPr lang="en-US" sz="700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A4C8-B03F-19AE-EDEA-1F9750373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Free, open-source tool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User-driven captures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Saves interactive, dynamic sites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Stores in WARC format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Great for small, detailed projects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 for large-scale crawling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https://conifer.rhizome.org/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E165-A9FD-B392-4511-8BF5E876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E324-ADD3-4A24-8ACD-63E3F701A83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C45F-D960-D86F-AD58-3CF31816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11</a:t>
            </a:fld>
            <a:endParaRPr lang="en-US"/>
          </a:p>
        </p:txBody>
      </p:sp>
      <p:pic>
        <p:nvPicPr>
          <p:cNvPr id="7" name="Picture 6" descr="Conifer (@RhizomeConifer) / X">
            <a:extLst>
              <a:ext uri="{FF2B5EF4-FFF2-40B4-BE49-F238E27FC236}">
                <a16:creationId xmlns:a16="http://schemas.microsoft.com/office/drawing/2014/main" id="{251CCAE3-95E6-02C6-F39E-CCE9DE2E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942975"/>
            <a:ext cx="3333750" cy="326707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35AC31B-4C16-D443-BBE6-0ECA38F39F0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124882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0B76-75A6-9C6D-9926-03E731F6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4455"/>
            <a:ext cx="10240903" cy="1233488"/>
          </a:xfrm>
        </p:spPr>
        <p:txBody>
          <a:bodyPr/>
          <a:lstStyle/>
          <a:p>
            <a:r>
              <a:rPr lang="en-US" sz="2800" b="0">
                <a:ea typeface="+mj-lt"/>
                <a:cs typeface="+mj-lt"/>
              </a:rPr>
              <a:t>https://guide.conifer.rhizome.org</a:t>
            </a:r>
            <a:endParaRPr lang="en-US" b="0">
              <a:ea typeface="+mj-lt"/>
              <a:cs typeface="+mj-lt"/>
            </a:endParaRPr>
          </a:p>
        </p:txBody>
      </p:sp>
      <p:pic>
        <p:nvPicPr>
          <p:cNvPr id="7" name="Content Placeholder 6" descr="A screenshot of a webpage&#10;&#10;AI-generated content may be incorrect.">
            <a:extLst>
              <a:ext uri="{FF2B5EF4-FFF2-40B4-BE49-F238E27FC236}">
                <a16:creationId xmlns:a16="http://schemas.microsoft.com/office/drawing/2014/main" id="{2AFA8980-8C97-36DD-02FD-40DD67884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344" y="1591064"/>
            <a:ext cx="8357040" cy="48134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4B951-66C3-005D-C3D9-EAA87E3F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BE2C-164F-4AC2-8C1F-266EE875720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9162-3C80-6C3B-CDE4-1CFF4791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24F6D5-E2AF-39E9-F9E9-51FD163039A3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294799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0496-A87E-D3F0-B5B7-D612C40E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9570-21B4-BA33-EA65-D38226FC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Save page now by the </a:t>
            </a:r>
            <a:r>
              <a:rPr lang="en-US" err="1"/>
              <a:t>wayback</a:t>
            </a:r>
            <a:r>
              <a:rPr lang="en-US"/>
              <a:t> machine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169A-0969-B40E-54BA-609214D2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Free, tool provided by the Internet Archive's Wayback Machine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Archives a live web page and create a permanent link to its archived version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https://web.archive.org/save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3C3D7-D987-872A-5241-3D5DE971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0E324-ADD3-4A24-8ACD-63E3F701A83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67A0-4D48-A3C8-87E7-1A7BB1D6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9448E5-F4A0-3B3E-CB0B-73D204A343F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073D1F-0AA4-E580-7792-3F2D5C42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867" y="3426881"/>
            <a:ext cx="4391680" cy="15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3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AC90-46F6-0AC5-311B-69AC57E10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4EDA2-ECBF-BB30-3BC6-176092CB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1DE2E-EDA4-4DE1-9301-08A938F81EC3}" type="datetime1"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4CF6-0654-01BC-346A-E5CA22251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Slides available at: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005FC-828A-A8B2-9CC7-00E94E87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6958-2074-4837-8140-317BCA113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5080"/>
            <a:ext cx="10240903" cy="1233488"/>
          </a:xfrm>
        </p:spPr>
        <p:txBody>
          <a:bodyPr/>
          <a:lstStyle/>
          <a:p>
            <a:r>
              <a:rPr lang="en-US"/>
              <a:t>Services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FCB3-7BAF-18E1-E249-2F4042409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2256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Community Webs</a:t>
            </a:r>
            <a:r>
              <a:rPr lang="en-US">
                <a:ea typeface="+mn-lt"/>
                <a:cs typeface="+mn-lt"/>
              </a:rPr>
              <a:t> from the Internet Archive</a:t>
            </a:r>
          </a:p>
          <a:p>
            <a:pPr lvl="1"/>
            <a:r>
              <a:rPr lang="en-US">
                <a:ea typeface="+mn-lt"/>
                <a:cs typeface="+mn-lt"/>
                <a:hlinkClick r:id="rId3"/>
              </a:rPr>
              <a:t>Community Webs Web Archiving 101 training</a:t>
            </a:r>
            <a:r>
              <a:rPr lang="en-US">
                <a:ea typeface="+mn-lt"/>
                <a:cs typeface="+mn-lt"/>
              </a:rPr>
              <a:t> with videos and reference materials</a:t>
            </a:r>
          </a:p>
          <a:p>
            <a:r>
              <a:rPr lang="en-US">
                <a:ea typeface="+mn-lt"/>
                <a:cs typeface="+mn-lt"/>
              </a:rPr>
              <a:t>Wayback Machine version of </a:t>
            </a:r>
            <a:r>
              <a:rPr lang="en-US" u="sng">
                <a:ea typeface="+mn-lt"/>
                <a:cs typeface="+mn-lt"/>
                <a:hlinkClick r:id="rId4"/>
              </a:rPr>
              <a:t>NC State University Libraries Social Media Archives Toolkit</a:t>
            </a: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  <a:hlinkClick r:id="rId5"/>
              </a:rPr>
              <a:t>Personal digital archiving of social media info</a:t>
            </a:r>
            <a:r>
              <a:rPr lang="en-US">
                <a:ea typeface="+mn-lt"/>
                <a:cs typeface="+mn-lt"/>
              </a:rPr>
              <a:t> (University of Missouri)</a:t>
            </a:r>
          </a:p>
          <a:p>
            <a:r>
              <a:rPr lang="en-US">
                <a:ea typeface="+mn-lt"/>
                <a:cs typeface="+mn-lt"/>
              </a:rPr>
              <a:t>Council of State Archivists video on </a:t>
            </a:r>
            <a:r>
              <a:rPr lang="en-US" u="sng">
                <a:ea typeface="+mn-lt"/>
                <a:cs typeface="+mn-lt"/>
                <a:hlinkClick r:id="rId6"/>
              </a:rPr>
              <a:t>Social Media &amp; Web Archiving</a:t>
            </a: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  <a:hlinkClick r:id="rId7"/>
              </a:rPr>
              <a:t>Zine Bakery DIY web archiving zine</a:t>
            </a:r>
            <a:endParaRPr lang="en-US">
              <a:ea typeface="+mn-lt"/>
              <a:cs typeface="+mn-lt"/>
              <a:hlinkClick r:id="rId7"/>
            </a:endParaRPr>
          </a:p>
          <a:p>
            <a:r>
              <a:rPr lang="en-US" u="sng">
                <a:ea typeface="+mn-lt"/>
                <a:cs typeface="+mn-lt"/>
                <a:hlinkClick r:id="rId8"/>
              </a:rPr>
              <a:t>Webrecorder teaching materials</a:t>
            </a:r>
            <a:r>
              <a:rPr lang="en-US">
                <a:ea typeface="+mn-lt"/>
                <a:cs typeface="+mn-lt"/>
              </a:rPr>
              <a:t> (formats, presentations, glossary)</a:t>
            </a:r>
          </a:p>
          <a:p>
            <a:r>
              <a:rPr lang="en-US" u="sng">
                <a:ea typeface="+mn-lt"/>
                <a:cs typeface="+mn-lt"/>
                <a:hlinkClick r:id="rId9"/>
              </a:rPr>
              <a:t>Tools and software list from International Internet Preservation Consortium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47A7F-8E94-D412-CB4C-DECC28BB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C73DC-93D9-4367-9F30-40466828E47B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7B89B-002A-9949-B3A1-214A76DF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B79B290-51EE-7627-D116-A79D8A595A4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313814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8B4E-E570-DCF7-8CF0-010127C3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Cool Projects and initiatives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4963F-1A19-5BA9-FD34-538E28DA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3280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u="sng">
                <a:ea typeface="+mn-lt"/>
                <a:cs typeface="+mn-lt"/>
                <a:hlinkClick r:id="rId2"/>
              </a:rPr>
              <a:t>Human Rights Web Archive</a:t>
            </a:r>
            <a:endParaRPr lang="en-US">
              <a:ea typeface="+mn-lt"/>
              <a:cs typeface="+mn-lt"/>
              <a:hlinkClick r:id="rId2"/>
            </a:endParaRPr>
          </a:p>
          <a:p>
            <a:r>
              <a:rPr lang="en-US" u="sng">
                <a:ea typeface="+mn-lt"/>
                <a:cs typeface="+mn-lt"/>
                <a:hlinkClick r:id="rId3"/>
              </a:rPr>
              <a:t>End of Term Web Archive</a:t>
            </a:r>
            <a:endParaRPr lang="en-US">
              <a:ea typeface="+mn-lt"/>
              <a:cs typeface="+mn-lt"/>
              <a:hlinkClick r:id="rId3"/>
            </a:endParaRPr>
          </a:p>
          <a:p>
            <a:r>
              <a:rPr lang="en-US" u="sng">
                <a:solidFill>
                  <a:srgbClr val="000000"/>
                </a:solidFill>
                <a:ea typeface="+mn-lt"/>
                <a:cs typeface="+mn-lt"/>
                <a:hlinkClick r:id="rId4"/>
              </a:rPr>
              <a:t>Saving Ukrainian Cultural Heritage Online (SUCHO)</a:t>
            </a:r>
            <a:endParaRPr lang="en-US">
              <a:hlinkClick r:id="rId4"/>
            </a:endParaRPr>
          </a:p>
          <a:p>
            <a:r>
              <a:rPr lang="en-US">
                <a:hlinkClick r:id="rId5"/>
              </a:rPr>
              <a:t>Invisible Histories Project</a:t>
            </a:r>
          </a:p>
          <a:p>
            <a:r>
              <a:rPr lang="en-US">
                <a:hlinkClick r:id="rId5"/>
              </a:rPr>
              <a:t>Archiving the Black 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7B56A-605C-7477-DE2B-D65CF96D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1F4-05E4-43F2-B6FF-2EFD0C17342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8556-9A38-2C8F-2337-6DEBF8D76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937F57-1774-31DE-5E6B-BF9A7F1830E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203791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D0C3-85B0-4742-1018-B94DD1EA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EB9EF-E644-3C90-5251-5659D9D6D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Upcoming events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2095-F17B-990A-07B1-BDC9C1FD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43280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October 8, 2025 - Archiving the Black Web webinar series: </a:t>
            </a:r>
            <a:r>
              <a:rPr lang="en-US" u="sng">
                <a:ea typeface="+mn-lt"/>
                <a:cs typeface="+mn-lt"/>
                <a:hlinkClick r:id="rId2"/>
              </a:rPr>
              <a:t>"Digital Storage, Backups, and Repositories"</a:t>
            </a:r>
          </a:p>
          <a:p>
            <a:r>
              <a:rPr lang="en-US"/>
              <a:t>October 9, 2025 – International Internet Preservation Consortium: </a:t>
            </a:r>
            <a:r>
              <a:rPr lang="en-US" u="sng">
                <a:hlinkClick r:id="rId3"/>
              </a:rPr>
              <a:t>Social Media Archiving Q&amp;A Webinar</a:t>
            </a:r>
            <a:endParaRPr lang="en-US" u="sng"/>
          </a:p>
          <a:p>
            <a:r>
              <a:rPr lang="en-US"/>
              <a:t>October 16, 2025 - #AskAnArchivist Day on social media</a:t>
            </a:r>
          </a:p>
          <a:p>
            <a:r>
              <a:rPr lang="en-US"/>
              <a:t>October 22, 2025: Internet Archive 30 year celebration: </a:t>
            </a:r>
            <a:r>
              <a:rPr lang="en-US">
                <a:hlinkClick r:id="rId4"/>
              </a:rPr>
              <a:t>"The Web We've Built"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263B0-0BAB-CE43-01B5-E8AB143C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11F4-05E4-43F2-B6FF-2EFD0C173423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3BC8-8E55-043C-3071-1B2074B5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F5AEBAA-B355-1DAD-D78D-9B07928824ED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246500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A775-66D6-EE19-1291-2F24D2CF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545" y="3766069"/>
            <a:ext cx="9982199" cy="123348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C3E4-2009-4E4E-4A5A-E944B936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DE557-9B11-40E4-8E5B-85C99031824E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179A-6AFC-6150-88D2-2B0B29FF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FAA91-AA05-5FA1-387C-1447F9963AD5}"/>
              </a:ext>
            </a:extLst>
          </p:cNvPr>
          <p:cNvSpPr txBox="1"/>
          <p:nvPr/>
        </p:nvSpPr>
        <p:spPr>
          <a:xfrm>
            <a:off x="1020836" y="5133377"/>
            <a:ext cx="99377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Rachel Appel (</a:t>
            </a:r>
            <a:r>
              <a:rPr lang="en-US">
                <a:hlinkClick r:id="rId2"/>
              </a:rPr>
              <a:t>rappel@upenn.edu</a:t>
            </a:r>
            <a:r>
              <a:rPr lang="en-US"/>
              <a:t>)</a:t>
            </a:r>
          </a:p>
          <a:p>
            <a:r>
              <a:rPr lang="en-US"/>
              <a:t>Cynthia Heider (</a:t>
            </a:r>
            <a:r>
              <a:rPr lang="en-US">
                <a:ea typeface="+mn-lt"/>
                <a:cs typeface="+mn-lt"/>
                <a:hlinkClick r:id="rId3"/>
              </a:rPr>
              <a:t>heider@upenn.edu</a:t>
            </a:r>
            <a:r>
              <a:rPr lang="en-US">
                <a:ea typeface="+mn-lt"/>
                <a:cs typeface="+mn-lt"/>
              </a:rPr>
              <a:t>) </a:t>
            </a:r>
          </a:p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841ACC-72D9-AA4C-ECB0-A65C66CD571A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D18481-CAD8-0965-3646-DB70D14DF600}"/>
              </a:ext>
            </a:extLst>
          </p:cNvPr>
          <p:cNvSpPr txBox="1">
            <a:spLocks/>
          </p:cNvSpPr>
          <p:nvPr/>
        </p:nvSpPr>
        <p:spPr>
          <a:xfrm>
            <a:off x="1108858" y="593036"/>
            <a:ext cx="9982199" cy="12334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3191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FEC6-2D1D-E8B2-DAC8-A77E390B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D6E-5D74-2601-30DE-F7F42391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Rachel Appel, she/her, Digital Preservation Librarian</a:t>
            </a:r>
          </a:p>
          <a:p>
            <a:r>
              <a:rPr lang="en-US"/>
              <a:t>Cynthia Heider, she/her, Public Digital Scholarship Librarian</a:t>
            </a:r>
          </a:p>
          <a:p>
            <a:endParaRPr lang="en-US"/>
          </a:p>
          <a:p>
            <a:pPr marL="0" indent="0">
              <a:buNone/>
            </a:pPr>
            <a:endParaRPr lang="en-US">
              <a:latin typeface="Avenir Next LT Pro Light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>
                <a:latin typeface="Avenir Next LT Pro Light"/>
                <a:ea typeface="Calibri"/>
                <a:cs typeface="Calibri"/>
              </a:rPr>
              <a:t>What’s your favorite thing to come in a can? </a:t>
            </a:r>
            <a:r>
              <a:rPr lang="en-US" sz="2800">
                <a:ea typeface="+mn-lt"/>
                <a:cs typeface="+mn-lt"/>
              </a:rPr>
              <a:t>🥫</a:t>
            </a:r>
            <a:endParaRPr lang="en-US" sz="2800">
              <a:latin typeface="Avenir Next LT Pro Ligh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9C3C9-F663-EAB8-29C5-753A0412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4E08-9723-4FA4-A214-833C75217F5F}" type="datetime1"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7CC4-C991-15CF-908A-D3A2F103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40" y="6403680"/>
            <a:ext cx="4114800" cy="457200"/>
          </a:xfrm>
        </p:spPr>
        <p:txBody>
          <a:bodyPr/>
          <a:lstStyle/>
          <a:p>
            <a:r>
              <a:rPr lang="en-US" sz="1400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2870-A9A4-A0A9-7CDF-1367ED84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4F4F-1961-A271-C8DD-4972790C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F760C-A4CC-13B3-6EB3-489F638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3324"/>
            <a:ext cx="10240903" cy="1233488"/>
          </a:xfrm>
        </p:spPr>
        <p:txBody>
          <a:bodyPr/>
          <a:lstStyle/>
          <a:p>
            <a:r>
              <a:rPr lang="en-US"/>
              <a:t>Session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EF1F-6B24-2D7D-BB0C-423915CF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90463" cy="3646422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/>
              <a:t>Introduction to web archiving: What is it, and why would you want to do it?</a:t>
            </a:r>
          </a:p>
          <a:p>
            <a:r>
              <a:rPr lang="en-US"/>
              <a:t>How does web archiving work?</a:t>
            </a:r>
          </a:p>
          <a:p>
            <a:r>
              <a:rPr lang="en-US"/>
              <a:t>Overview of tools</a:t>
            </a:r>
          </a:p>
          <a:p>
            <a:r>
              <a:rPr lang="en-US"/>
              <a:t>Live demo of Archive Web.page by </a:t>
            </a:r>
            <a:r>
              <a:rPr lang="en-US" err="1"/>
              <a:t>Webrecorder</a:t>
            </a:r>
            <a:r>
              <a:rPr lang="en-US"/>
              <a:t> and hands-on session</a:t>
            </a:r>
          </a:p>
          <a:p>
            <a:r>
              <a:rPr lang="en-US"/>
              <a:t>Live demo of Conifer and hands-on session</a:t>
            </a:r>
          </a:p>
          <a:p>
            <a:r>
              <a:rPr lang="en-US"/>
              <a:t>Live demo of "Save Page Now" by Internet Archive Wayback Machine if we have time</a:t>
            </a:r>
          </a:p>
          <a:p>
            <a:r>
              <a:rPr lang="en-US"/>
              <a:t>Next steps: Services, resources, projects, and upcoming events</a:t>
            </a:r>
          </a:p>
          <a:p>
            <a:r>
              <a:rPr lang="en-US"/>
              <a:t>Q&amp;A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1A8D-54C1-885F-360C-BFD1D30C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14E08-9723-4FA4-A214-833C75217F5F}" type="datetime1"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4202B-0ACF-9EE5-E2D1-61C39EE3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240" y="6403680"/>
            <a:ext cx="4114800" cy="457200"/>
          </a:xfrm>
        </p:spPr>
        <p:txBody>
          <a:bodyPr/>
          <a:lstStyle/>
          <a:p>
            <a:r>
              <a:rPr lang="en-US" sz="1400"/>
              <a:t>Slides available at: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BB683-B2E0-09DE-8F78-9F2958B8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7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41AE-C8F0-FF30-B7DD-64D84808F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222"/>
            <a:ext cx="10240903" cy="1233488"/>
          </a:xfrm>
        </p:spPr>
        <p:txBody>
          <a:bodyPr/>
          <a:lstStyle/>
          <a:p>
            <a:r>
              <a:rPr lang="en-US"/>
              <a:t>Why web archiving?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AA5CE-D272-0409-5FF9-A2330917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3844" y="2061102"/>
            <a:ext cx="4694168" cy="3956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3A40E-FF7D-956F-54D7-575DAC99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0CE5-DA01-4836-B244-A9D3F4FE433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3F9C-84E7-1890-1CF6-D3B93383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79D7F5E-5685-25D4-4F9E-8BF112431B27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E9CEA97-EECD-52E5-E442-8FB1B4AC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59" y="2057400"/>
            <a:ext cx="6121282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27F135-6A60-A3C7-9B36-9B8C5028D472}"/>
              </a:ext>
            </a:extLst>
          </p:cNvPr>
          <p:cNvSpPr txBox="1">
            <a:spLocks/>
          </p:cNvSpPr>
          <p:nvPr/>
        </p:nvSpPr>
        <p:spPr>
          <a:xfrm>
            <a:off x="561975" y="1572014"/>
            <a:ext cx="1496953" cy="4890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Here today...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8E770C-25AE-AE8A-2E57-5F07806EEF57}"/>
              </a:ext>
            </a:extLst>
          </p:cNvPr>
          <p:cNvSpPr txBox="1">
            <a:spLocks/>
          </p:cNvSpPr>
          <p:nvPr/>
        </p:nvSpPr>
        <p:spPr>
          <a:xfrm>
            <a:off x="6915150" y="1572014"/>
            <a:ext cx="2487553" cy="4890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… Gone tomorrow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A357-36CB-78AA-C51C-1E446880F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9CCA-54D6-CAFF-6383-C86D0E202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222"/>
            <a:ext cx="10240903" cy="1233488"/>
          </a:xfrm>
        </p:spPr>
        <p:txBody>
          <a:bodyPr/>
          <a:lstStyle/>
          <a:p>
            <a:r>
              <a:rPr lang="en-US"/>
              <a:t>Why web archiving?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FEBC-A452-AD57-149A-5D2460F4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0CE5-DA01-4836-B244-A9D3F4FE4336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F460-C65E-A773-51E5-E911F412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94EC4D-4324-1ED7-5356-82CA8E16F0F6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481BF3-2999-BC58-02D2-EA2E2BAB1F63}"/>
              </a:ext>
            </a:extLst>
          </p:cNvPr>
          <p:cNvSpPr txBox="1">
            <a:spLocks/>
          </p:cNvSpPr>
          <p:nvPr/>
        </p:nvSpPr>
        <p:spPr>
          <a:xfrm>
            <a:off x="1371600" y="1581539"/>
            <a:ext cx="9707503" cy="53670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"The web is not a storage service – it’s a publication platform." - Sara Day Thomson</a:t>
            </a:r>
            <a:endParaRPr lang="en-US"/>
          </a:p>
        </p:txBody>
      </p:sp>
      <p:pic>
        <p:nvPicPr>
          <p:cNvPr id="12" name="Content Placeholder 11" descr="A close-up of a website&#10;&#10;AI-generated content may be incorrect.">
            <a:extLst>
              <a:ext uri="{FF2B5EF4-FFF2-40B4-BE49-F238E27FC236}">
                <a16:creationId xmlns:a16="http://schemas.microsoft.com/office/drawing/2014/main" id="{0B28FE8D-5B4D-FB7E-6CC8-637D58550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300" y="2108450"/>
            <a:ext cx="4535428" cy="1206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7311E628-4155-E592-3163-C43D3423B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4197392"/>
            <a:ext cx="6353175" cy="193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newspaper with black text&#10;&#10;AI-generated content may be incorrect.">
            <a:extLst>
              <a:ext uri="{FF2B5EF4-FFF2-40B4-BE49-F238E27FC236}">
                <a16:creationId xmlns:a16="http://schemas.microsoft.com/office/drawing/2014/main" id="{299D5373-9FC8-2A75-743D-92CA42674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30" y="3562350"/>
            <a:ext cx="4123941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FB945E-7918-9B1A-7D8A-04EFD93C18DA}"/>
              </a:ext>
            </a:extLst>
          </p:cNvPr>
          <p:cNvSpPr txBox="1"/>
          <p:nvPr/>
        </p:nvSpPr>
        <p:spPr>
          <a:xfrm>
            <a:off x="777797" y="612271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6"/>
              </a:rPr>
              <a:t>Washington Post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23C41-343F-4322-F864-FD7EE823F509}"/>
              </a:ext>
            </a:extLst>
          </p:cNvPr>
          <p:cNvSpPr txBox="1"/>
          <p:nvPr/>
        </p:nvSpPr>
        <p:spPr>
          <a:xfrm>
            <a:off x="777797" y="332236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7"/>
              </a:rPr>
              <a:t>Fast Company</a:t>
            </a:r>
            <a:endParaRPr lang="en-US"/>
          </a:p>
        </p:txBody>
      </p:sp>
      <p:pic>
        <p:nvPicPr>
          <p:cNvPr id="17" name="Picture 16" descr="A person wearing a suit and tie&#10;&#10;AI-generated content may be incorrect.">
            <a:extLst>
              <a:ext uri="{FF2B5EF4-FFF2-40B4-BE49-F238E27FC236}">
                <a16:creationId xmlns:a16="http://schemas.microsoft.com/office/drawing/2014/main" id="{BE7B82AD-D19A-BFFC-B9FE-CE35D0ACD4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968" r="28528" b="-308"/>
          <a:stretch>
            <a:fillRect/>
          </a:stretch>
        </p:blipFill>
        <p:spPr>
          <a:xfrm>
            <a:off x="6229350" y="2116632"/>
            <a:ext cx="4818203" cy="17280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B7A6E6-A502-5B7D-B8B0-C2D3C3E952CE}"/>
              </a:ext>
            </a:extLst>
          </p:cNvPr>
          <p:cNvSpPr txBox="1"/>
          <p:nvPr/>
        </p:nvSpPr>
        <p:spPr>
          <a:xfrm>
            <a:off x="6149897" y="3846241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9"/>
              </a:rPr>
              <a:t>The Daily Pennsylvanian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0E1BB5-7B9D-A962-8EA7-452266590B87}"/>
              </a:ext>
            </a:extLst>
          </p:cNvPr>
          <p:cNvSpPr txBox="1"/>
          <p:nvPr/>
        </p:nvSpPr>
        <p:spPr>
          <a:xfrm>
            <a:off x="5225972" y="6122716"/>
            <a:ext cx="234686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10"/>
              </a:rPr>
              <a:t>ARTnews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2B86-0D49-8C43-2294-FF6CB02E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web archiving technically?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984-DFFC-C900-BB72-D3EEF972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91139"/>
            <a:ext cx="10240903" cy="395617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Collecting &amp; preserving online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Web crawlers capture sites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Stored in WARC format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Replay tools (e.g., Wayback Machine)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Challenges: dynamic, multimedia, storage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3EF0-FC25-0501-231D-510F1A85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9198-B92B-45A9-968D-8E3FE4219780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6BE1-630D-4CD0-9345-DC0CC52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FD0F2A-4B64-FEC2-7A46-CC21F24DF81F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2266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EA92-621D-9CFF-3D4F-A9E78386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Legal and Copyright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0DD2-EE0D-654B-FAB5-5ABC2C25F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Copyright applies to online content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Fair use/fair dealing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Website terms may restrict crawling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Hosted platforms (Squarespace, WordPress, Wix) add complexity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Platform terms = contract law risk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Institutions set policies, permissions, takedown options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C6C2-36C2-FD0C-C037-5B47E94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2C38-2B95-448C-9F90-07EF1122066F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C5FC-DFF6-4F81-6433-266C6B50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027C1D-2FE7-6B7C-2E57-7E8CCF3F5D89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362534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777F-F74C-F3FE-16BE-E4DEECBC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tools, so little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EF1E74-7EFC-531F-A95B-6C7F9CFC1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07F5-7FE0-F69E-AC35-1C84AA5E6E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hlinkClick r:id="rId2"/>
              </a:rPr>
              <a:t>Archive-It</a:t>
            </a:r>
            <a:r>
              <a:rPr lang="en-US"/>
              <a:t> by the Internet Archive</a:t>
            </a:r>
          </a:p>
          <a:p>
            <a:r>
              <a:rPr lang="en-US">
                <a:hlinkClick r:id="rId3"/>
              </a:rPr>
              <a:t>CivicPlus</a:t>
            </a:r>
          </a:p>
          <a:p>
            <a:r>
              <a:rPr lang="en-US">
                <a:hlinkClick r:id="rId4"/>
              </a:rPr>
              <a:t>Webrecorder</a:t>
            </a:r>
            <a:endParaRPr lang="en-US"/>
          </a:p>
          <a:p>
            <a:r>
              <a:rPr lang="en-US">
                <a:hlinkClick r:id="rId5"/>
              </a:rPr>
              <a:t>Perma.cc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24EE30-01DD-77C5-7E4A-B1B0366F1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Free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C04524-B1D9-215A-B03C-0A49A6CD89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/>
              <a:t>* </a:t>
            </a:r>
            <a:r>
              <a:rPr lang="en-US">
                <a:hlinkClick r:id="rId6"/>
              </a:rPr>
              <a:t>Archive Webpage</a:t>
            </a:r>
            <a:r>
              <a:rPr lang="en-US"/>
              <a:t> by </a:t>
            </a:r>
            <a:r>
              <a:rPr lang="en-US" err="1"/>
              <a:t>Webrecorder</a:t>
            </a:r>
          </a:p>
          <a:p>
            <a:r>
              <a:rPr lang="en-US"/>
              <a:t>* </a:t>
            </a:r>
            <a:r>
              <a:rPr lang="en-US">
                <a:hlinkClick r:id="rId7"/>
              </a:rPr>
              <a:t>Conifer</a:t>
            </a:r>
            <a:r>
              <a:rPr lang="en-US"/>
              <a:t> by Rhizome</a:t>
            </a:r>
          </a:p>
          <a:p>
            <a:r>
              <a:rPr lang="en-US">
                <a:hlinkClick r:id="rId8"/>
              </a:rPr>
              <a:t>WARCreate</a:t>
            </a:r>
            <a:endParaRPr lang="en-US"/>
          </a:p>
          <a:p>
            <a:r>
              <a:rPr lang="en-US">
                <a:hlinkClick r:id="rId9"/>
              </a:rPr>
              <a:t>Web Curator Tool</a:t>
            </a:r>
          </a:p>
          <a:p>
            <a:r>
              <a:rPr lang="en-US">
                <a:hlinkClick r:id="rId10"/>
              </a:rPr>
              <a:t>WAIL</a:t>
            </a:r>
          </a:p>
          <a:p>
            <a:r>
              <a:rPr lang="en-US">
                <a:hlinkClick r:id="rId11"/>
              </a:rPr>
              <a:t>Heritrix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99828-4CC6-5C79-F6F9-94966490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78C9-1787-4DC3-9CEB-83F03534A134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A077F-9B7C-51BB-3E8B-69E62A3A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F4BC2-0582-F8BA-BE12-8C6DF104D096}"/>
              </a:ext>
            </a:extLst>
          </p:cNvPr>
          <p:cNvSpPr txBox="1"/>
          <p:nvPr/>
        </p:nvSpPr>
        <p:spPr>
          <a:xfrm>
            <a:off x="1174749" y="5913967"/>
            <a:ext cx="5016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*we'll be testing these today!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8F1CE8-4474-4C1D-21A9-44FFC8FD1F6C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</p:spTree>
    <p:extLst>
      <p:ext uri="{BB962C8B-B14F-4D97-AF65-F5344CB8AC3E}">
        <p14:creationId xmlns:p14="http://schemas.microsoft.com/office/powerpoint/2010/main" val="331064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F8F7-2E38-90BA-D3A2-1B70FA0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Archive </a:t>
            </a:r>
            <a:r>
              <a:rPr lang="en-US" err="1"/>
              <a:t>web.page</a:t>
            </a:r>
            <a:r>
              <a:rPr lang="en-US"/>
              <a:t> by </a:t>
            </a:r>
            <a:r>
              <a:rPr lang="en-US" err="1"/>
              <a:t>Webrecorder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ED62-5032-DF39-9B56-2CC942246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5C0D5-063A-46F0-809C-07D023F080B2}" type="datetime1">
              <a:t>10/5/2025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B62D-5DCC-C60C-9B1F-CA66A1BF3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E1FC-E54A-4B87-A814-263D1E8654B2}" type="slidenum">
              <a:rPr lang="en-US" dirty="0"/>
              <a:t>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E5B7EA-4C5A-5DD5-FC81-1849E6FD4CDB}"/>
              </a:ext>
            </a:extLst>
          </p:cNvPr>
          <p:cNvSpPr txBox="1">
            <a:spLocks/>
          </p:cNvSpPr>
          <p:nvPr/>
        </p:nvSpPr>
        <p:spPr>
          <a:xfrm>
            <a:off x="-1240" y="6403680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Slides available at: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C76E3-DE4B-CD0B-4A50-19D6D9AC9769}"/>
              </a:ext>
            </a:extLst>
          </p:cNvPr>
          <p:cNvSpPr txBox="1">
            <a:spLocks/>
          </p:cNvSpPr>
          <p:nvPr/>
        </p:nvSpPr>
        <p:spPr>
          <a:xfrm>
            <a:off x="1366947" y="2028850"/>
            <a:ext cx="5145392" cy="3956179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Free, open-source tool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 Chrome browser extension or download the desktop app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Stores in WARC and WACZ file formats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All data is saved on your computer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Peer-to-peer sharing feature in development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 for large-scale or automated crawling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https://webrecorder.net/archivewebpage/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A34CB5-3DA6-0822-788C-556A26CC3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0549" y="2807180"/>
            <a:ext cx="4164825" cy="4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615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VTI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GradientRiseVTI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GradientRi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13C68A69-E745-489A-84EC-B7BCE4AA380B}" vid="{9CF7857A-9412-4E45-AB0D-6EAA5A7DC4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GradientRiseVTI</vt:lpstr>
      <vt:lpstr>DIY Web Archiving</vt:lpstr>
      <vt:lpstr>Intros</vt:lpstr>
      <vt:lpstr>Session Roadmap</vt:lpstr>
      <vt:lpstr>Why web archiving?</vt:lpstr>
      <vt:lpstr>Why web archiving?</vt:lpstr>
      <vt:lpstr>What is web archiving technically?</vt:lpstr>
      <vt:lpstr>Legal and Copyright Considerations</vt:lpstr>
      <vt:lpstr>So many tools, so little time</vt:lpstr>
      <vt:lpstr>Archive web.page by Webrecorder</vt:lpstr>
      <vt:lpstr>https://webrecorder.net/archivewebpage/</vt:lpstr>
      <vt:lpstr>Conifer </vt:lpstr>
      <vt:lpstr>https://guide.conifer.rhizome.org</vt:lpstr>
      <vt:lpstr>Save page now by the wayback machine </vt:lpstr>
      <vt:lpstr>Hands-on Activity</vt:lpstr>
      <vt:lpstr>Services and resources</vt:lpstr>
      <vt:lpstr>Cool Projects and initiatives</vt:lpstr>
      <vt:lpstr>Upcoming events of interest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11</cp:revision>
  <dcterms:created xsi:type="dcterms:W3CDTF">2025-09-30T12:03:04Z</dcterms:created>
  <dcterms:modified xsi:type="dcterms:W3CDTF">2025-10-05T12:32:15Z</dcterms:modified>
</cp:coreProperties>
</file>